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8" r:id="rId3"/>
    <p:sldId id="260" r:id="rId4"/>
    <p:sldId id="259" r:id="rId5"/>
    <p:sldId id="257" r:id="rId6"/>
    <p:sldId id="258" r:id="rId7"/>
    <p:sldId id="271" r:id="rId8"/>
    <p:sldId id="261" r:id="rId9"/>
    <p:sldId id="264" r:id="rId10"/>
    <p:sldId id="274" r:id="rId11"/>
    <p:sldId id="275" r:id="rId12"/>
    <p:sldId id="276" r:id="rId13"/>
    <p:sldId id="263" r:id="rId14"/>
    <p:sldId id="265" r:id="rId15"/>
    <p:sldId id="266" r:id="rId16"/>
    <p:sldId id="267" r:id="rId17"/>
    <p:sldId id="268" r:id="rId18"/>
    <p:sldId id="272" r:id="rId19"/>
    <p:sldId id="277" r:id="rId20"/>
    <p:sldId id="273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2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1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18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7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8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1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5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0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6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2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3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8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927E02-4B61-468F-A4BD-DD484C00B2E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767B-FD51-4652-A190-0DE07B28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9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consultantplus://offline/ref=5165BB9E22179DB43F60F6CC884E2D4BF8969C0D24DFF5A2CE18F4648503D0A8FC1A27C1B2B5A09EC6234272E153988ED89C30D2E3B32BB3j4e2K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349" y="102560"/>
            <a:ext cx="11345864" cy="5212390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Образец заполнения справки о доходах, расходах, об имуществе и обязательствах имущественного характера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58590" y="5546958"/>
            <a:ext cx="4308389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Отдел государственной службы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противодействия коррупции Минкультуры России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2307" y="6292483"/>
            <a:ext cx="914400" cy="337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2021г.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67" y="367521"/>
            <a:ext cx="2688692" cy="2046165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2"/>
            </a:solidFill>
          </a:ln>
          <a:effectLst>
            <a:glow rad="127000">
              <a:schemeClr val="bg2"/>
            </a:glow>
            <a:outerShdw blurRad="508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77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3339" y="4514335"/>
            <a:ext cx="10839338" cy="2133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Цифровыми финансовыми активами признаются цифровые права, включающие денежные требования, возможность осуществления прав по эмиссионным ценным бумагам, права участия в капитале непубличного акционерного общества, право требовать передачи эмиссионных ценных бумаг, которые предусмотрены решением о выпуске цифровых финансовых </a:t>
            </a:r>
            <a:r>
              <a:rPr lang="ru-RU" dirty="0" smtClean="0"/>
              <a:t>активов, </a:t>
            </a:r>
            <a:r>
              <a:rPr lang="ru-RU" dirty="0"/>
              <a:t>выпуск, учет и обращение которых возможны только путем внесения (изменения) записей в информационную систему на основе распределенного реестра,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в иные информационные системы.</a:t>
            </a:r>
          </a:p>
          <a:p>
            <a:pPr algn="just"/>
            <a:r>
              <a:rPr lang="ru-RU" dirty="0"/>
              <a:t>Федеральный закон от 31.07.2020 </a:t>
            </a:r>
            <a:r>
              <a:rPr lang="ru-RU" dirty="0" smtClean="0"/>
              <a:t>№ 259-ФЗ "О </a:t>
            </a:r>
            <a:r>
              <a:rPr lang="ru-RU" dirty="0"/>
              <a:t>цифровых финансовых активах, цифровой валюте и о внесении изменений в отдельные законодательные акты Российской Федерации"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6" y="124468"/>
            <a:ext cx="9517406" cy="42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4944" y="4118919"/>
            <a:ext cx="8825659" cy="286676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/>
              <a:t>Права признаются </a:t>
            </a:r>
            <a:r>
              <a:rPr lang="ru-RU" sz="1400" dirty="0"/>
              <a:t>утилитарными цифровыми правами, если они изначально возникли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качестве цифрового права на основании договора о приобретении утилитарного цифрового права, заключенного с использованием инвестиционной </a:t>
            </a:r>
            <a:r>
              <a:rPr lang="ru-RU" sz="1400" dirty="0" smtClean="0"/>
              <a:t>платформы. Могут </a:t>
            </a:r>
            <a:r>
              <a:rPr lang="ru-RU" sz="1400" dirty="0"/>
              <a:t>приобретаться, отчуждаться и осуществляться </a:t>
            </a:r>
            <a:r>
              <a:rPr lang="ru-RU" sz="1400" dirty="0" smtClean="0"/>
              <a:t>следующие утилитарные </a:t>
            </a:r>
            <a:r>
              <a:rPr lang="ru-RU" sz="1400" dirty="0"/>
              <a:t>цифровые </a:t>
            </a:r>
            <a:r>
              <a:rPr lang="ru-RU" sz="1400" dirty="0" smtClean="0"/>
              <a:t>права: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/>
              <a:t>1) право требовать передачи вещи (вещей);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2) 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3) право требовать выполнения работ и (или) оказания услуг.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Федеральный закон от 02.08.2019 </a:t>
            </a:r>
            <a:r>
              <a:rPr lang="ru-RU" sz="1400" dirty="0" smtClean="0"/>
              <a:t>№ 259-ФЗ "О </a:t>
            </a:r>
            <a:r>
              <a:rPr lang="ru-RU" sz="1400" dirty="0"/>
              <a:t>привлечении инвестиций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использованием инвестиционных платформ и о внесении изменений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отдельные законодательные акты Российской Федерации"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4" y="85062"/>
            <a:ext cx="8486234" cy="39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22003" y="4176583"/>
            <a:ext cx="8825659" cy="2362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 Цифровой валютой признается совокупность электронных данных (цифрового кода или обозначения), содержащихся в информационной системе, которые предлагаются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(или) могут быть приняты в качестве средства платежа, не являющегося денежной единицей Российской Федерации, денежной единицей иностранного государства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(или) международной денежной или расчетной единицей, и (или) в качестве инвестиций и в отношении которых отсутствует лицо, обязанное перед каждым обладателем таких электронных данных, 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15" y="390808"/>
            <a:ext cx="7559371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50910" y="4307337"/>
            <a:ext cx="8239125" cy="2414739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Счета </a:t>
            </a:r>
            <a:r>
              <a:rPr lang="ru-RU" dirty="0"/>
              <a:t>с нулевым остатком по состоянию на отчетную </a:t>
            </a:r>
            <a:r>
              <a:rPr lang="ru-RU" dirty="0" smtClean="0"/>
              <a:t>дату</a:t>
            </a:r>
            <a:r>
              <a:rPr lang="ru-RU" dirty="0"/>
              <a:t> ;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счета</a:t>
            </a:r>
            <a:r>
              <a:rPr lang="ru-RU" dirty="0"/>
              <a:t>, совершение операций по которым осуществляется с использованием </a:t>
            </a:r>
            <a:r>
              <a:rPr lang="ru-RU" dirty="0" smtClean="0"/>
              <a:t>расчетных карт, даже в случае окончания действия этих карт (блокировки)</a:t>
            </a:r>
            <a:r>
              <a:rPr lang="ru-RU" dirty="0"/>
              <a:t> ;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счета (вклады) в иностранных банках, расположенных за пределами Российской </a:t>
            </a:r>
            <a:r>
              <a:rPr lang="ru-RU" dirty="0" smtClean="0"/>
              <a:t>Федерации</a:t>
            </a:r>
            <a:r>
              <a:rPr lang="ru-RU" dirty="0"/>
              <a:t> ;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счета, открытые для погашения кредита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вклады (счета) в драгоценных металлах (в том числе указывается вид счета и металл, в котором он открыт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 т.д.;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6" y="1266975"/>
            <a:ext cx="10571884" cy="3040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2676" y="3108814"/>
            <a:ext cx="1723645" cy="902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60212" y="2656864"/>
            <a:ext cx="1224534" cy="37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32681" y="356445"/>
            <a:ext cx="7322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EBEBEB"/>
                </a:solidFill>
                <a:ea typeface="+mj-ea"/>
                <a:cs typeface="+mj-cs"/>
              </a:rPr>
              <a:t>СВЕДЕНИЯ О </a:t>
            </a:r>
            <a:r>
              <a:rPr lang="ru-RU" sz="3600" b="1" dirty="0" smtClean="0">
                <a:solidFill>
                  <a:srgbClr val="EBEBEB"/>
                </a:solidFill>
                <a:ea typeface="+mj-ea"/>
                <a:cs typeface="+mj-cs"/>
              </a:rPr>
              <a:t>СЧЕТАХ В БАНКАХ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13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79713" y="4309210"/>
            <a:ext cx="9313022" cy="167132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Графа «Сумма поступивших на счет денежных средств» заполняется </a:t>
            </a:r>
            <a:r>
              <a:rPr lang="ru-RU" sz="1800" b="1" dirty="0"/>
              <a:t>только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случае, если общая сумма денежных поступлений на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  <a:r>
              <a:rPr lang="ru-RU" sz="1800" dirty="0" smtClean="0"/>
              <a:t>. 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этом случае к справке прилагается выписка о движении денежных средств по данному счету за отчетный период.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2" y="931026"/>
            <a:ext cx="11057276" cy="3179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40625" y="2767814"/>
            <a:ext cx="2014473" cy="625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7119" y="3491518"/>
            <a:ext cx="1723645" cy="902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178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59" y="618630"/>
            <a:ext cx="5998030" cy="411484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79601" y="4793415"/>
            <a:ext cx="7455646" cy="199551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Наименование и организационно-правовая форма (АО, ООО, товарищество, ПК, фонд, крестьянско-фермерское хозяйство и др.)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Уставный </a:t>
            </a:r>
            <a:r>
              <a:rPr lang="ru-RU" dirty="0" smtClean="0"/>
              <a:t>капитал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Доля </a:t>
            </a:r>
            <a:r>
              <a:rPr lang="ru-RU" dirty="0" smtClean="0"/>
              <a:t>участия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Основание участия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9862" y="3658105"/>
            <a:ext cx="109537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082">
            <a:off x="7244771" y="3079258"/>
            <a:ext cx="1981853" cy="10371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16934" y="2676050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РЕКВИЗИТЫ</a:t>
            </a:r>
          </a:p>
          <a:p>
            <a:pPr algn="ctr"/>
            <a:r>
              <a:rPr lang="ru-RU" dirty="0" smtClean="0"/>
              <a:t>ДОКУМЕНТА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358641" y="-635347"/>
            <a:ext cx="7455646" cy="199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ru-RU" sz="3600" b="1" dirty="0" smtClean="0"/>
              <a:t>СВЕДЕНИЯ О ЦЕННЫХ БУМАГАХ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1598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50" y="50570"/>
            <a:ext cx="10589371" cy="1981200"/>
          </a:xfrm>
        </p:spPr>
        <p:txBody>
          <a:bodyPr/>
          <a:lstStyle/>
          <a:p>
            <a:pPr algn="ctr"/>
            <a:r>
              <a:rPr lang="ru-RU" sz="3600" b="1" dirty="0" smtClean="0"/>
              <a:t>ОБЪЕКТЫ НЕДВИЖИМОГО ИМУЩЕСТВА, НАХОДЯЩИЕСЯ В ПОЛЬЗОВАНИИ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0838" y="3525372"/>
            <a:ext cx="4907280" cy="251936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 данном подразделе указывается недвижимое имущество (муниципальное, ведомственное, арендованное и т.п.), находящееся </a:t>
            </a:r>
            <a:r>
              <a:rPr lang="ru-RU" dirty="0" smtClean="0"/>
              <a:t>в </a:t>
            </a:r>
            <a:r>
              <a:rPr lang="ru-RU" dirty="0"/>
              <a:t>пользовании (не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собственности) служащего (работника), его супруги (супруга), несовершеннолетних детей, а также основание пользования (договор аренды, фактическое предоставление и другие).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01" y="1283540"/>
            <a:ext cx="6943725" cy="1914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66" y="3264740"/>
            <a:ext cx="4967417" cy="30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5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58" y="235703"/>
            <a:ext cx="8825659" cy="1981200"/>
          </a:xfrm>
        </p:spPr>
        <p:txBody>
          <a:bodyPr/>
          <a:lstStyle/>
          <a:p>
            <a:pPr algn="ctr"/>
            <a:r>
              <a:rPr lang="ru-RU" sz="3600" b="1" dirty="0" smtClean="0"/>
              <a:t>СРОЧНЫЕ ОБЯЗАТЕЛЬСТВА ФИНАНСОВОГО ХАРАКТЕРА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33134" y="2741350"/>
            <a:ext cx="4984143" cy="408728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данном подразделе указывается каждое имеющееся на отчетную дату срочное обязательство финансового характера на сумму, </a:t>
            </a:r>
            <a:r>
              <a:rPr lang="ru-RU" sz="2000" b="1" dirty="0"/>
              <a:t>равную или превышающую</a:t>
            </a:r>
            <a:r>
              <a:rPr lang="ru-RU" sz="2000" dirty="0"/>
              <a:t> </a:t>
            </a:r>
            <a:r>
              <a:rPr lang="ru-RU" sz="2000" b="1" dirty="0"/>
              <a:t>500 000 руб</a:t>
            </a:r>
            <a:r>
              <a:rPr lang="ru-RU" sz="2000" dirty="0"/>
              <a:t>., кредитором или должником по которому является служащий (работник), его супруга (супруг), несовершеннолетний ребенок.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25" y="1563910"/>
            <a:ext cx="5759709" cy="4252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8" y="1572223"/>
            <a:ext cx="6018415" cy="1682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0858" y="2660073"/>
            <a:ext cx="232757" cy="216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766100">
            <a:off x="594598" y="3038712"/>
            <a:ext cx="1143778" cy="2913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175171" y="59436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АВТОКРЕДИ</a:t>
            </a:r>
            <a:r>
              <a:rPr lang="ru-RU" dirty="0" smtClean="0"/>
              <a:t>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437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1580" y="217591"/>
            <a:ext cx="9045804" cy="1438214"/>
          </a:xfrm>
        </p:spPr>
        <p:txBody>
          <a:bodyPr/>
          <a:lstStyle/>
          <a:p>
            <a:pPr algn="ctr"/>
            <a:r>
              <a:rPr lang="ru-RU" sz="3600" b="1" dirty="0" smtClean="0"/>
              <a:t>СРОЧНЫЕ ОБЯЗАТЕЛЬСТВА ФИНАНСОВОГО ХАРАКТЕРА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5709" y="3857105"/>
            <a:ext cx="5962261" cy="2327564"/>
          </a:xfrm>
        </p:spPr>
        <p:txBody>
          <a:bodyPr/>
          <a:lstStyle/>
          <a:p>
            <a:pPr algn="just"/>
            <a:r>
              <a:rPr lang="ru-RU" dirty="0" smtClean="0"/>
              <a:t>Указываются годовая процентная ставка обязательства, заложенное </a:t>
            </a:r>
            <a:r>
              <a:rPr lang="ru-RU" dirty="0"/>
              <a:t>в обеспечение обязательства имущество, выданные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обеспечение обязательства гарантии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поручительства.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1812174"/>
            <a:ext cx="6714419" cy="2194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42" y="1812174"/>
            <a:ext cx="5226800" cy="39565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4109" y="3358342"/>
            <a:ext cx="257695" cy="257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87" y="3519202"/>
            <a:ext cx="1054699" cy="731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4943" y="6000003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ИПОТЕКА НА ПРИОБРЕТЕНИЕ ЖИЛЬЯ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37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496432" y="945053"/>
            <a:ext cx="4333103" cy="5074747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До </a:t>
            </a:r>
            <a:r>
              <a:rPr lang="ru-RU" sz="1400" b="1" dirty="0"/>
              <a:t>получения свидетельства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о </a:t>
            </a:r>
            <a:r>
              <a:rPr lang="ru-RU" sz="1400" b="1" dirty="0"/>
              <a:t>государственной регистрации объекта долевого строительства информация об имеющихся на </a:t>
            </a:r>
            <a:r>
              <a:rPr lang="ru-RU" sz="1400" b="1" dirty="0" smtClean="0"/>
              <a:t>отчетную дату обязательствах по договору долевого строительства подлежит отражению в </a:t>
            </a:r>
            <a:r>
              <a:rPr lang="ru-RU" sz="1400" dirty="0"/>
              <a:t>данном </a:t>
            </a:r>
            <a:r>
              <a:rPr lang="ru-RU" sz="1400" dirty="0">
                <a:hlinkClick r:id="rId2"/>
              </a:rPr>
              <a:t>подразделе. При </a:t>
            </a:r>
            <a:r>
              <a:rPr lang="ru-RU" sz="1400" dirty="0" smtClean="0">
                <a:hlinkClick r:id="rId2"/>
              </a:rPr>
              <a:t>этом </a:t>
            </a:r>
            <a:r>
              <a:rPr lang="ru-RU" sz="1400" dirty="0">
                <a:hlinkClick r:id="rId2"/>
              </a:rPr>
              <a:t>не имеет значения, оформлялся ли кредитный договор с банком или иной кредитной организацией для оплаты по указанному договору</a:t>
            </a:r>
            <a:r>
              <a:rPr lang="ru-RU" sz="1400" dirty="0" smtClean="0">
                <a:hlinkClick r:id="rId2"/>
              </a:rPr>
              <a:t>.</a:t>
            </a:r>
            <a:endParaRPr lang="ru-RU" sz="1400" dirty="0">
              <a:hlinkClick r:id="rId2"/>
            </a:endParaRPr>
          </a:p>
          <a:p>
            <a:r>
              <a:rPr lang="ru-RU" b="1" dirty="0"/>
              <a:t> </a:t>
            </a:r>
            <a:r>
              <a:rPr lang="ru-RU" sz="1400" b="1" dirty="0"/>
              <a:t>Аналогичный порядок распространяется на сделки по участию в строительстве объекта недвижимости, например, ЖСК, предварительные договоры купли-продажи и другие формы участия.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2" y="216243"/>
            <a:ext cx="9811265" cy="728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82" y="945053"/>
            <a:ext cx="7039047" cy="55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69188" y="766119"/>
            <a:ext cx="10508628" cy="2471351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Представление </a:t>
            </a:r>
            <a:r>
              <a:rPr lang="ru-RU" sz="3200" b="1" dirty="0"/>
              <a:t>справки (титульный лист)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89" y="1161221"/>
            <a:ext cx="10028516" cy="5429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601">
            <a:off x="10861886" y="1499426"/>
            <a:ext cx="1049662" cy="54932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601">
            <a:off x="10969880" y="3687142"/>
            <a:ext cx="1049662" cy="54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6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24279" y="1693890"/>
            <a:ext cx="4555375" cy="47836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К безвозмездной сделке можно отнести договор дарения, соглашение о разделе имущества, договор об определении долей,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брачный договор, который определяет порядок владения ранее совместно нажитого имущества.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Каждый объект безвозмездной сделки указывается отдельно.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 случае безвозмездной сделки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юридическим лицом в данной </a:t>
            </a:r>
            <a:r>
              <a:rPr lang="ru-RU" dirty="0" smtClean="0"/>
              <a:t>графе указываются </a:t>
            </a:r>
            <a:r>
              <a:rPr lang="ru-RU" dirty="0"/>
              <a:t>наименование, индивидуальный номер налогоплательщика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основной государственный регистрационный номер юридического лица.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485" y="485958"/>
            <a:ext cx="12156478" cy="1347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3" y="1833291"/>
            <a:ext cx="5734765" cy="42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4" y="419099"/>
            <a:ext cx="12156264" cy="1057275"/>
          </a:xfrm>
        </p:spPr>
        <p:txBody>
          <a:bodyPr/>
          <a:lstStyle/>
          <a:p>
            <a:pPr algn="ctr"/>
            <a:r>
              <a:rPr lang="ru-RU" sz="3200" b="1" dirty="0" smtClean="0"/>
              <a:t>ИМУЩЕСТВО, ОТЧУЖДЕННОЕ В ТЕЧЕНИЕ ОТЧЕТНОГО ПЕРИОДА В РЕЗУЛЬТАТЕ БЕЗВОЗМЕЗДНОЙ СДЕЛКИ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94838" y="1666875"/>
            <a:ext cx="5143499" cy="481982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Указываются </a:t>
            </a:r>
            <a:r>
              <a:rPr lang="ru-RU" dirty="0">
                <a:solidFill>
                  <a:prstClr val="white"/>
                </a:solidFill>
              </a:rPr>
              <a:t>сведения о недвижимом имуществе </a:t>
            </a:r>
            <a:r>
              <a:rPr lang="ru-RU" dirty="0" smtClean="0">
                <a:solidFill>
                  <a:prstClr val="white"/>
                </a:solidFill>
              </a:rPr>
              <a:t>(</a:t>
            </a:r>
            <a:r>
              <a:rPr lang="ru-RU" dirty="0">
                <a:solidFill>
                  <a:prstClr val="white"/>
                </a:solidFill>
              </a:rPr>
              <a:t>в </a:t>
            </a:r>
            <a:r>
              <a:rPr lang="ru-RU" dirty="0" err="1">
                <a:solidFill>
                  <a:prstClr val="white"/>
                </a:solidFill>
              </a:rPr>
              <a:t>т.ч</a:t>
            </a:r>
            <a:r>
              <a:rPr lang="ru-RU" dirty="0">
                <a:solidFill>
                  <a:prstClr val="white"/>
                </a:solidFill>
              </a:rPr>
              <a:t>. доли в праве собственности), транспортных средствах и ценных бумагах (в </a:t>
            </a:r>
            <a:r>
              <a:rPr lang="ru-RU" dirty="0" err="1">
                <a:solidFill>
                  <a:prstClr val="white"/>
                </a:solidFill>
              </a:rPr>
              <a:t>т.ч</a:t>
            </a:r>
            <a:r>
              <a:rPr lang="ru-RU" dirty="0">
                <a:solidFill>
                  <a:prstClr val="white"/>
                </a:solidFill>
              </a:rPr>
              <a:t>. долях участия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в </a:t>
            </a:r>
            <a:r>
              <a:rPr lang="ru-RU" dirty="0">
                <a:solidFill>
                  <a:prstClr val="white"/>
                </a:solidFill>
              </a:rPr>
              <a:t>уставном капитале общества), отчужденных в течение отчетного периода в результате безвозмездной сделки,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а </a:t>
            </a:r>
            <a:r>
              <a:rPr lang="ru-RU" dirty="0">
                <a:solidFill>
                  <a:prstClr val="white"/>
                </a:solidFill>
              </a:rPr>
              <a:t>также, например, сведения об утилизации автомобиля.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16" y="1666875"/>
            <a:ext cx="58007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" y="3976719"/>
            <a:ext cx="10371439" cy="637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9076" y="3061758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или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4449">
            <a:off x="5282216" y="2060776"/>
            <a:ext cx="1755833" cy="9188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754" y="584048"/>
            <a:ext cx="906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Место работы (</a:t>
            </a:r>
            <a:r>
              <a:rPr lang="ru-RU" sz="3600" b="1" dirty="0" smtClean="0"/>
              <a:t>службы) род занятий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82" y="1881364"/>
            <a:ext cx="10288517" cy="1100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195">
            <a:off x="-65902" y="1117989"/>
            <a:ext cx="1755833" cy="94845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195">
            <a:off x="1544595" y="3238476"/>
            <a:ext cx="1755833" cy="948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048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50852" y="2408599"/>
            <a:ext cx="9012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 РАМКАХ РАССМОТРЕНИЯ КАНДИДАТА НА ДОЛЖНОСТЬ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7764" y="146675"/>
            <a:ext cx="675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 РАМКАХ ДЕКЛАРАЦИОННОЙ КАМПАНИИ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9" b="3415"/>
          <a:stretch/>
        </p:blipFill>
        <p:spPr>
          <a:xfrm>
            <a:off x="975559" y="728323"/>
            <a:ext cx="9868930" cy="144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0" y="3008134"/>
            <a:ext cx="9868930" cy="1590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480" y="4736757"/>
            <a:ext cx="9868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Кандидат </a:t>
            </a:r>
            <a:r>
              <a:rPr lang="ru-RU" sz="1200" dirty="0"/>
              <a:t>представляет:</a:t>
            </a:r>
          </a:p>
          <a:p>
            <a:pPr algn="just"/>
            <a:r>
              <a:rPr lang="ru-RU" sz="1200" dirty="0"/>
              <a:t>а) сведения о своих доходах, доходах супруги (супруга) и несовершеннолетних детей, полученных за календарный год, предшествующий году подачи документов (с 1 января по 31 декабря), а также сведения о недвижимом имуществе, транспортных средствах и ценных бумагах, отчужденных в течение указанного периода в результате безвозмездной сделки;</a:t>
            </a:r>
          </a:p>
          <a:p>
            <a:pPr algn="just"/>
            <a:r>
              <a:rPr lang="ru-RU" sz="1200" dirty="0"/>
              <a:t>б) сведения об имуществе, принадлежащем ему, его супруге (супругу) и несовершеннолетним детям на праве собственности, сведения о счетах в банках и иных кредитных организациях, ценных бумагах, об обязательствах имущественного характера по состоянию на первое число месяца, предшествующего месяцу подачи документов (на отчетную дату</a:t>
            </a:r>
            <a:r>
              <a:rPr lang="ru-RU" sz="1200" dirty="0" smtClean="0"/>
              <a:t>).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918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1130" y="319714"/>
            <a:ext cx="9404723" cy="1400530"/>
          </a:xfrm>
        </p:spPr>
        <p:txBody>
          <a:bodyPr/>
          <a:lstStyle/>
          <a:p>
            <a:pPr algn="ctr"/>
            <a:r>
              <a:rPr lang="ru-RU" sz="3600" b="1" dirty="0" smtClean="0"/>
              <a:t>СВЕДЕНИЯ О ДОХОДАХ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5920" y="4438996"/>
            <a:ext cx="3441469" cy="947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21293" y="1303725"/>
            <a:ext cx="34996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/>
              <a:t>В данной строке указываются доходы, которые не были отражены в строках 1-5 справки. </a:t>
            </a:r>
          </a:p>
          <a:p>
            <a:pPr algn="just"/>
            <a:r>
              <a:rPr lang="ru-RU" dirty="0" smtClean="0"/>
              <a:t>Например: 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азные виды пенсий;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все </a:t>
            </a:r>
            <a:r>
              <a:rPr lang="ru-RU" dirty="0"/>
              <a:t>виды </a:t>
            </a:r>
            <a:r>
              <a:rPr lang="ru-RU" dirty="0" smtClean="0"/>
              <a:t>пособий;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типендия;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Единовременная субсидия на приобретение </a:t>
            </a:r>
            <a:r>
              <a:rPr lang="ru-RU" dirty="0"/>
              <a:t>жилого </a:t>
            </a:r>
            <a:r>
              <a:rPr lang="ru-RU" dirty="0" smtClean="0"/>
              <a:t>помещения;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доходы, полученные от сдачи в </a:t>
            </a:r>
            <a:r>
              <a:rPr lang="ru-RU" dirty="0" smtClean="0"/>
              <a:t>аренду;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доходы от реализации </a:t>
            </a:r>
            <a:r>
              <a:rPr lang="ru-RU" dirty="0" smtClean="0"/>
              <a:t>имущества;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ыгода по трейд ин (также является доходом).</a:t>
            </a:r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12916" y="2452255"/>
            <a:ext cx="236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12916" y="2745971"/>
            <a:ext cx="236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12916" y="3036917"/>
            <a:ext cx="236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12916" y="3386051"/>
            <a:ext cx="236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12916" y="3776749"/>
            <a:ext cx="236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29" y="1397018"/>
            <a:ext cx="6770189" cy="49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2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3" y="1863251"/>
            <a:ext cx="5370855" cy="2269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6" y="1857500"/>
            <a:ext cx="5353376" cy="2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93" y="3016158"/>
            <a:ext cx="1128868" cy="1128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54" y="3058419"/>
            <a:ext cx="1363249" cy="104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802" y="681107"/>
            <a:ext cx="5999442" cy="783959"/>
          </a:xfrm>
        </p:spPr>
        <p:txBody>
          <a:bodyPr/>
          <a:lstStyle/>
          <a:p>
            <a:r>
              <a:rPr lang="ru-RU" sz="3600" b="1" dirty="0" smtClean="0"/>
              <a:t>СВЕДЕНИЯ О РАСХОДАХ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09045" y="4537460"/>
            <a:ext cx="10463659" cy="199236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Данный раздел справки </a:t>
            </a:r>
            <a:r>
              <a:rPr lang="ru-RU" sz="1600" b="1" dirty="0"/>
              <a:t>заполняется только</a:t>
            </a:r>
            <a:r>
              <a:rPr lang="ru-RU" sz="1600" dirty="0"/>
              <a:t> в случае, если в отчетном периоде служащим (работником), его супругой (супругом) и несовершеннолетними детьми осуществлены расходы по сделке (сделкам) по приобретению земельного участка, другого объекта недвижимости, транспортного средства, ценных бумаг, акций (долей участия, паев в уставных (складочных) капиталах организаций), и сумма расходов по такой сделке или общая сумма совершенных сделок превышает общий доход данного лица и его супруги (супруга) за три последних года, предшествующих отчетному периоду. При представлении сведений в </a:t>
            </a:r>
            <a:r>
              <a:rPr lang="ru-RU" sz="1600" dirty="0" smtClean="0"/>
              <a:t>2021 </a:t>
            </a:r>
            <a:r>
              <a:rPr lang="ru-RU" sz="1600" dirty="0"/>
              <a:t>году сообщаются сведения о расходах по сделкам, совершенным в </a:t>
            </a:r>
            <a:r>
              <a:rPr lang="ru-RU" sz="1600" dirty="0" smtClean="0"/>
              <a:t>2020</a:t>
            </a:r>
            <a:r>
              <a:rPr lang="ru-RU" sz="1600" dirty="0"/>
              <a:t> </a:t>
            </a:r>
            <a:r>
              <a:rPr lang="ru-RU" sz="1600" dirty="0" smtClean="0"/>
              <a:t>году, при этом учитывается общий доход лица представляющего сведения и его супруги (супруга) за 2017, 2018 и 2019 гг.</a:t>
            </a:r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6" y="2299632"/>
            <a:ext cx="5025898" cy="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596" y="308956"/>
            <a:ext cx="6728482" cy="731956"/>
          </a:xfrm>
        </p:spPr>
        <p:txBody>
          <a:bodyPr/>
          <a:lstStyle/>
          <a:p>
            <a:r>
              <a:rPr lang="ru-RU" sz="3600" b="1" dirty="0" smtClean="0"/>
              <a:t>СВЕДЕНИЯ О РАСХОДАХ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6922" y="5366384"/>
            <a:ext cx="548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данном случае работником было приобретено имущество, стоимость которого превышает его суммарный доход за три года предшествующих отчетному.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879882" y="2953204"/>
            <a:ext cx="3312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качестве источника средств указано несколько доходов, за счет которых приобретено имущество.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390224" y="3438608"/>
            <a:ext cx="522323" cy="16928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78029" y="2953204"/>
            <a:ext cx="665021" cy="266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1363" y="2953204"/>
            <a:ext cx="2862749" cy="1394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50" y="1000958"/>
            <a:ext cx="7575747" cy="43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3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700082" y="150021"/>
            <a:ext cx="8825659" cy="1981200"/>
          </a:xfrm>
        </p:spPr>
        <p:txBody>
          <a:bodyPr/>
          <a:lstStyle/>
          <a:p>
            <a:r>
              <a:rPr lang="ru-RU" sz="3600" b="1" dirty="0" smtClean="0"/>
              <a:t>СВЕДЕНИЯ ОБ ИМУЩЕСТВЕ</a:t>
            </a:r>
            <a:endParaRPr lang="ru-RU" sz="3600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1593969" y="5292750"/>
            <a:ext cx="8825659" cy="151395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Указываются все объекты недвижимости, принадлежащие служащему (работнику), его супруге (супругу) и (или) несовершеннолетним детям на праве собственности, в независимости от того, когда данное имущество было зарегистрировано. В </a:t>
            </a:r>
            <a:r>
              <a:rPr lang="ru-RU" dirty="0" err="1"/>
              <a:t>т.ч</a:t>
            </a:r>
            <a:r>
              <a:rPr lang="ru-RU" dirty="0"/>
              <a:t>. подлежит отражению имущество располагающееся за пределами </a:t>
            </a:r>
            <a:r>
              <a:rPr lang="ru-RU" dirty="0" smtClean="0"/>
              <a:t>Российской Федерации.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7869" y="3042458"/>
            <a:ext cx="2677737" cy="1255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8095">
            <a:off x="7737902" y="2273343"/>
            <a:ext cx="1723645" cy="90204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07" y="1940505"/>
            <a:ext cx="1329043" cy="1018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5" y="871469"/>
            <a:ext cx="112490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6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70" y="788178"/>
            <a:ext cx="8596884" cy="4900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2058" y="2094738"/>
            <a:ext cx="3054096" cy="347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83" y="2500462"/>
            <a:ext cx="1327766" cy="1020167"/>
          </a:xfrm>
          <a:prstGeom prst="rect">
            <a:avLst/>
          </a:prstGeom>
        </p:spPr>
      </p:pic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1120346" y="133671"/>
            <a:ext cx="10999343" cy="1863491"/>
          </a:xfrm>
        </p:spPr>
        <p:txBody>
          <a:bodyPr/>
          <a:lstStyle/>
          <a:p>
            <a:r>
              <a:rPr lang="ru-RU" sz="3600" b="1" dirty="0" smtClean="0"/>
              <a:t>СВЕДЕНИЯ О ТРАНСПОРТНЫХ СРЕДСТВАХ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50495" y="4955674"/>
            <a:ext cx="8825659" cy="2362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Место регистрации транспортного средства указывается</a:t>
            </a:r>
            <a:br>
              <a:rPr lang="ru-RU" sz="2000" dirty="0" smtClean="0"/>
            </a:br>
            <a:r>
              <a:rPr lang="ru-RU" sz="2800" dirty="0" smtClean="0"/>
              <a:t>в соответствии с ПТС.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2676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2979</TotalTime>
  <Words>775</Words>
  <Application>Microsoft Office PowerPoint</Application>
  <PresentationFormat>Широкоэкранный</PresentationFormat>
  <Paragraphs>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Ион</vt:lpstr>
      <vt:lpstr>     Образец заполнения справки о доходах, расходах, об имуществе и обязательствах имущественного характера </vt:lpstr>
      <vt:lpstr>   Представление справки (титульный лист)  </vt:lpstr>
      <vt:lpstr>Презентация PowerPoint</vt:lpstr>
      <vt:lpstr>Презентация PowerPoint</vt:lpstr>
      <vt:lpstr>СВЕДЕНИЯ О ДОХОДАХ</vt:lpstr>
      <vt:lpstr>СВЕДЕНИЯ О РАСХОДАХ</vt:lpstr>
      <vt:lpstr>СВЕДЕНИЯ О РАСХОДАХ</vt:lpstr>
      <vt:lpstr>СВЕДЕНИЯ ОБ ИМУЩЕСТВЕ</vt:lpstr>
      <vt:lpstr>СВЕДЕНИЯ О ТРАНСПОРТНЫХ СРЕДСТВАХ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ОБЪЕКТЫ НЕДВИЖИМОГО ИМУЩЕСТВА, НАХОДЯЩИЕСЯ В ПОЛЬЗОВАНИИ</vt:lpstr>
      <vt:lpstr>СРОЧНЫЕ ОБЯЗАТЕЛЬСТВА ФИНАНСОВОГО ХАРАКТЕРА</vt:lpstr>
      <vt:lpstr>СРОЧНЫЕ ОБЯЗАТЕЛЬСТВА ФИНАНСОВОГО ХАРАКТЕРА</vt:lpstr>
      <vt:lpstr>Презентация PowerPoint</vt:lpstr>
      <vt:lpstr>Презентация PowerPoint</vt:lpstr>
      <vt:lpstr>ИМУЩЕСТВО, ОТЧУЖДЕННОЕ В ТЕЧЕНИЕ ОТЧЕТНОГО ПЕРИОДА В РЕЗУЛЬТАТЕ БЕЗВОЗМЕЗДНОЙ СДЕЛКИ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anonimous</dc:creator>
  <cp:lastModifiedBy>Сластунова Ирина Васильевна</cp:lastModifiedBy>
  <cp:revision>140</cp:revision>
  <dcterms:created xsi:type="dcterms:W3CDTF">2020-02-09T17:38:38Z</dcterms:created>
  <dcterms:modified xsi:type="dcterms:W3CDTF">2021-09-09T07:55:17Z</dcterms:modified>
</cp:coreProperties>
</file>